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6" r:id="rId5"/>
    <p:sldId id="263" r:id="rId6"/>
    <p:sldId id="261" r:id="rId7"/>
    <p:sldId id="258" r:id="rId8"/>
    <p:sldId id="257" r:id="rId9"/>
    <p:sldId id="262" r:id="rId10"/>
    <p:sldId id="266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0456" autoAdjust="0"/>
  </p:normalViewPr>
  <p:slideViewPr>
    <p:cSldViewPr snapToGrid="0">
      <p:cViewPr varScale="1">
        <p:scale>
          <a:sx n="60" d="100"/>
          <a:sy n="60" d="100"/>
        </p:scale>
        <p:origin x="11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7C8C5A-9A22-4C08-8E3C-8BA2F4A99811}" type="datetimeFigureOut">
              <a:rPr lang="en-US" smtClean="0"/>
              <a:t>6/19/2013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5FA5A-515B-486E-88BE-A43C9B806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21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 typeface="Wingdings" panose="05000000000000000000" pitchFamily="2" charset="2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263A5-035B-49D6-9991-65D4FC5F5D34}" type="slidenum">
              <a:rPr lang="sv-SE" smtClean="0"/>
              <a:pPr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6796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4297-3871-4B27-B80F-12A64A68DA56}" type="datetimeFigureOut">
              <a:rPr lang="en-US" smtClean="0"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5CD1-1BFE-47A4-96B6-7B83B9A1A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769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4297-3871-4B27-B80F-12A64A68DA56}" type="datetimeFigureOut">
              <a:rPr lang="en-US" smtClean="0"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5CD1-1BFE-47A4-96B6-7B83B9A1A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70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4297-3871-4B27-B80F-12A64A68DA56}" type="datetimeFigureOut">
              <a:rPr lang="en-US" smtClean="0"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5CD1-1BFE-47A4-96B6-7B83B9A1A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4297-3871-4B27-B80F-12A64A68DA56}" type="datetimeFigureOut">
              <a:rPr lang="en-US" smtClean="0"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5CD1-1BFE-47A4-96B6-7B83B9A1A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4297-3871-4B27-B80F-12A64A68DA56}" type="datetimeFigureOut">
              <a:rPr lang="en-US" smtClean="0"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5CD1-1BFE-47A4-96B6-7B83B9A1A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0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4297-3871-4B27-B80F-12A64A68DA56}" type="datetimeFigureOut">
              <a:rPr lang="en-US" smtClean="0"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5CD1-1BFE-47A4-96B6-7B83B9A1A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59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4297-3871-4B27-B80F-12A64A68DA56}" type="datetimeFigureOut">
              <a:rPr lang="en-US" smtClean="0"/>
              <a:t>6/19/2013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5CD1-1BFE-47A4-96B6-7B83B9A1A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909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4297-3871-4B27-B80F-12A64A68DA56}" type="datetimeFigureOut">
              <a:rPr lang="en-US" smtClean="0"/>
              <a:t>6/19/2013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5CD1-1BFE-47A4-96B6-7B83B9A1A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28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4297-3871-4B27-B80F-12A64A68DA56}" type="datetimeFigureOut">
              <a:rPr lang="en-US" smtClean="0"/>
              <a:t>6/19/2013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5CD1-1BFE-47A4-96B6-7B83B9A1A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71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4297-3871-4B27-B80F-12A64A68DA56}" type="datetimeFigureOut">
              <a:rPr lang="en-US" smtClean="0"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5CD1-1BFE-47A4-96B6-7B83B9A1A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58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4297-3871-4B27-B80F-12A64A68DA56}" type="datetimeFigureOut">
              <a:rPr lang="en-US" smtClean="0"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5CD1-1BFE-47A4-96B6-7B83B9A1A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521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64297-3871-4B27-B80F-12A64A68DA56}" type="datetimeFigureOut">
              <a:rPr lang="en-US" smtClean="0"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75CD1-1BFE-47A4-96B6-7B83B9A1A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2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materas\Documents\Resonate\Optus\RFP\RFP%20Presentation\Resonance%20Flow%20Chart%20111216.vsd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b="1" dirty="0" smtClean="0"/>
              <a:t>Resonate</a:t>
            </a:r>
            <a:endParaRPr lang="en-US" sz="8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707899"/>
          </a:xfrm>
        </p:spPr>
        <p:txBody>
          <a:bodyPr>
            <a:noAutofit/>
          </a:bodyPr>
          <a:lstStyle/>
          <a:p>
            <a:r>
              <a:rPr lang="en-US" sz="2800" dirty="0" smtClean="0"/>
              <a:t>5 Diagrams </a:t>
            </a:r>
            <a:r>
              <a:rPr lang="en-US" sz="2800" dirty="0" smtClean="0"/>
              <a:t>to replicate</a:t>
            </a:r>
          </a:p>
          <a:p>
            <a:endParaRPr lang="en-US" sz="2000" dirty="0"/>
          </a:p>
          <a:p>
            <a:r>
              <a:rPr lang="en-US" sz="2000" dirty="0" smtClean="0"/>
              <a:t>Also attached are the existing brand guidelines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54909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www.netpromotersystemblog.com/wp-content/uploads/2012/01/nps-bev-nap-75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16" y="2010825"/>
            <a:ext cx="4467940" cy="447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8486274" y="2165684"/>
            <a:ext cx="3128210" cy="1395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Please replicate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24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659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Closed Loop Feedback cycle</a:t>
            </a:r>
            <a:endParaRPr lang="en-AU" dirty="0"/>
          </a:p>
        </p:txBody>
      </p:sp>
      <p:grpSp>
        <p:nvGrpSpPr>
          <p:cNvPr id="29" name="Group 28"/>
          <p:cNvGrpSpPr/>
          <p:nvPr/>
        </p:nvGrpSpPr>
        <p:grpSpPr>
          <a:xfrm>
            <a:off x="1677962" y="2165684"/>
            <a:ext cx="4761695" cy="3499628"/>
            <a:chOff x="2014847" y="1559552"/>
            <a:chExt cx="4761695" cy="3499628"/>
          </a:xfrm>
        </p:grpSpPr>
        <p:sp>
          <p:nvSpPr>
            <p:cNvPr id="33" name="Curved Left Arrow 32"/>
            <p:cNvSpPr/>
            <p:nvPr/>
          </p:nvSpPr>
          <p:spPr bwMode="auto">
            <a:xfrm rot="10800000">
              <a:off x="2808209" y="2043608"/>
              <a:ext cx="1374559" cy="2432139"/>
            </a:xfrm>
            <a:prstGeom prst="curvedLeftArrow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AU" sz="1000" dirty="0">
                  <a:latin typeface="Arial"/>
                  <a:ea typeface="Times New Roman"/>
                </a:rPr>
                <a:t> </a:t>
              </a:r>
            </a:p>
          </p:txBody>
        </p:sp>
        <p:sp>
          <p:nvSpPr>
            <p:cNvPr id="34" name="Curved Left Arrow 33"/>
            <p:cNvSpPr/>
            <p:nvPr/>
          </p:nvSpPr>
          <p:spPr bwMode="auto">
            <a:xfrm>
              <a:off x="4529389" y="2147190"/>
              <a:ext cx="1320852" cy="2432139"/>
            </a:xfrm>
            <a:prstGeom prst="curvedLeftArrow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AU" sz="1000" dirty="0">
                  <a:latin typeface="Arial"/>
                  <a:ea typeface="Times New Roman"/>
                </a:rPr>
                <a:t> 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561230" y="1559552"/>
              <a:ext cx="1586727" cy="438107"/>
              <a:chOff x="2147123" y="0"/>
              <a:chExt cx="1095375" cy="438150"/>
            </a:xfrm>
            <a:solidFill>
              <a:schemeClr val="bg1"/>
            </a:solidFill>
          </p:grpSpPr>
          <p:sp>
            <p:nvSpPr>
              <p:cNvPr id="47" name="Rounded Rectangle 46"/>
              <p:cNvSpPr/>
              <p:nvPr/>
            </p:nvSpPr>
            <p:spPr bwMode="auto">
              <a:xfrm>
                <a:off x="2147123" y="0"/>
                <a:ext cx="1095375" cy="438150"/>
              </a:xfrm>
              <a:prstGeom prst="roundRect">
                <a:avLst/>
              </a:prstGeom>
              <a:grpFill/>
              <a:ln w="12700" cap="flat" cmpd="sng" algn="ctr">
                <a:solidFill>
                  <a:srgbClr val="8E002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AU" sz="1000" dirty="0">
                    <a:latin typeface="Arial"/>
                    <a:ea typeface="Times New Roman"/>
                  </a:rPr>
                  <a:t> </a:t>
                </a:r>
              </a:p>
            </p:txBody>
          </p:sp>
          <p:sp>
            <p:nvSpPr>
              <p:cNvPr id="48" name="TextBox 16"/>
              <p:cNvSpPr txBox="1"/>
              <p:nvPr/>
            </p:nvSpPr>
            <p:spPr>
              <a:xfrm>
                <a:off x="2247135" y="76232"/>
                <a:ext cx="895350" cy="2616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 fontAlgn="base"/>
                <a:r>
                  <a:rPr lang="en-AU" sz="1100" dirty="0">
                    <a:solidFill>
                      <a:srgbClr val="000000"/>
                    </a:solidFill>
                    <a:latin typeface="Calibri"/>
                    <a:ea typeface="Times New Roman"/>
                    <a:cs typeface="Arial"/>
                  </a:rPr>
                  <a:t>Listen</a:t>
                </a:r>
                <a:endParaRPr lang="en-AU" sz="1200" dirty="0"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5189815" y="2925153"/>
              <a:ext cx="1586727" cy="438107"/>
              <a:chOff x="3733053" y="1365736"/>
              <a:chExt cx="1095375" cy="438150"/>
            </a:xfrm>
            <a:solidFill>
              <a:schemeClr val="bg1"/>
            </a:solidFill>
          </p:grpSpPr>
          <p:sp>
            <p:nvSpPr>
              <p:cNvPr id="45" name="Rounded Rectangle 44"/>
              <p:cNvSpPr/>
              <p:nvPr/>
            </p:nvSpPr>
            <p:spPr bwMode="auto">
              <a:xfrm>
                <a:off x="3733053" y="1365736"/>
                <a:ext cx="1095375" cy="438150"/>
              </a:xfrm>
              <a:prstGeom prst="roundRect">
                <a:avLst/>
              </a:prstGeom>
              <a:grpFill/>
              <a:ln w="12700" cap="flat" cmpd="sng" algn="ctr">
                <a:solidFill>
                  <a:srgbClr val="8E002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AU" sz="1000" dirty="0">
                    <a:latin typeface="Arial"/>
                    <a:ea typeface="Times New Roman"/>
                  </a:rPr>
                  <a:t> </a:t>
                </a:r>
              </a:p>
            </p:txBody>
          </p:sp>
          <p:sp>
            <p:nvSpPr>
              <p:cNvPr id="46" name="TextBox 19"/>
              <p:cNvSpPr txBox="1"/>
              <p:nvPr/>
            </p:nvSpPr>
            <p:spPr>
              <a:xfrm>
                <a:off x="3833065" y="1441968"/>
                <a:ext cx="895350" cy="2616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 fontAlgn="base"/>
                <a:r>
                  <a:rPr lang="en-AU" sz="1100" dirty="0">
                    <a:solidFill>
                      <a:srgbClr val="000000"/>
                    </a:solidFill>
                    <a:latin typeface="Calibri"/>
                    <a:ea typeface="Times New Roman"/>
                    <a:cs typeface="Arial"/>
                  </a:rPr>
                  <a:t>Act</a:t>
                </a:r>
                <a:endParaRPr lang="en-AU" sz="1200" dirty="0"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3561229" y="4621073"/>
              <a:ext cx="1586727" cy="438107"/>
              <a:chOff x="2147122" y="3061824"/>
              <a:chExt cx="1095375" cy="438150"/>
            </a:xfrm>
            <a:solidFill>
              <a:schemeClr val="bg1"/>
            </a:solidFill>
          </p:grpSpPr>
          <p:sp>
            <p:nvSpPr>
              <p:cNvPr id="43" name="Rounded Rectangle 42"/>
              <p:cNvSpPr/>
              <p:nvPr/>
            </p:nvSpPr>
            <p:spPr bwMode="auto">
              <a:xfrm>
                <a:off x="2147122" y="3061824"/>
                <a:ext cx="1095375" cy="438150"/>
              </a:xfrm>
              <a:prstGeom prst="roundRect">
                <a:avLst/>
              </a:prstGeom>
              <a:grpFill/>
              <a:ln w="12700" cap="flat" cmpd="sng" algn="ctr">
                <a:solidFill>
                  <a:srgbClr val="8E002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AU" sz="1000" dirty="0">
                    <a:latin typeface="Arial"/>
                    <a:ea typeface="Times New Roman"/>
                  </a:rPr>
                  <a:t> </a:t>
                </a:r>
              </a:p>
            </p:txBody>
          </p:sp>
          <p:sp>
            <p:nvSpPr>
              <p:cNvPr id="44" name="TextBox 22"/>
              <p:cNvSpPr txBox="1"/>
              <p:nvPr/>
            </p:nvSpPr>
            <p:spPr>
              <a:xfrm>
                <a:off x="2279076" y="3138056"/>
                <a:ext cx="895350" cy="2616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 fontAlgn="base"/>
                <a:r>
                  <a:rPr lang="en-AU" sz="1100" dirty="0">
                    <a:solidFill>
                      <a:srgbClr val="000000"/>
                    </a:solidFill>
                    <a:latin typeface="Calibri"/>
                    <a:ea typeface="Times New Roman"/>
                    <a:cs typeface="Arial"/>
                  </a:rPr>
                  <a:t>Discover</a:t>
                </a:r>
                <a:endParaRPr lang="en-AU" sz="1200" dirty="0"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2014847" y="2925154"/>
              <a:ext cx="1586727" cy="438107"/>
              <a:chOff x="641242" y="1365736"/>
              <a:chExt cx="1095375" cy="438150"/>
            </a:xfrm>
            <a:solidFill>
              <a:schemeClr val="bg1"/>
            </a:solidFill>
          </p:grpSpPr>
          <p:sp>
            <p:nvSpPr>
              <p:cNvPr id="41" name="Rounded Rectangle 40"/>
              <p:cNvSpPr/>
              <p:nvPr/>
            </p:nvSpPr>
            <p:spPr bwMode="auto">
              <a:xfrm>
                <a:off x="641242" y="1365736"/>
                <a:ext cx="1095375" cy="438150"/>
              </a:xfrm>
              <a:prstGeom prst="roundRect">
                <a:avLst/>
              </a:prstGeom>
              <a:grpFill/>
              <a:ln w="12700" cap="flat" cmpd="sng" algn="ctr">
                <a:solidFill>
                  <a:srgbClr val="8E002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AU" sz="1000" dirty="0">
                    <a:latin typeface="Arial"/>
                    <a:ea typeface="Times New Roman"/>
                  </a:rPr>
                  <a:t> </a:t>
                </a:r>
              </a:p>
            </p:txBody>
          </p:sp>
          <p:sp>
            <p:nvSpPr>
              <p:cNvPr id="42" name="TextBox 25"/>
              <p:cNvSpPr txBox="1"/>
              <p:nvPr/>
            </p:nvSpPr>
            <p:spPr>
              <a:xfrm>
                <a:off x="741254" y="1441968"/>
                <a:ext cx="895350" cy="2616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 fontAlgn="base"/>
                <a:r>
                  <a:rPr lang="en-AU" sz="1100" dirty="0">
                    <a:solidFill>
                      <a:srgbClr val="000000"/>
                    </a:solidFill>
                    <a:latin typeface="Calibri"/>
                    <a:ea typeface="Times New Roman"/>
                    <a:cs typeface="Arial"/>
                  </a:rPr>
                  <a:t>Improve</a:t>
                </a:r>
                <a:endParaRPr lang="en-AU" sz="1200" dirty="0">
                  <a:latin typeface="Times New Roman"/>
                  <a:ea typeface="Times New Roman"/>
                </a:endParaRPr>
              </a:p>
            </p:txBody>
          </p:sp>
        </p:grpSp>
      </p:grpSp>
      <p:sp>
        <p:nvSpPr>
          <p:cNvPr id="18" name="Oval 17"/>
          <p:cNvSpPr/>
          <p:nvPr/>
        </p:nvSpPr>
        <p:spPr>
          <a:xfrm>
            <a:off x="8486274" y="2165684"/>
            <a:ext cx="3128210" cy="1395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Please replicate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63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8175467"/>
              </p:ext>
            </p:extLst>
          </p:nvPr>
        </p:nvGraphicFramePr>
        <p:xfrm>
          <a:off x="898867" y="1036695"/>
          <a:ext cx="6318845" cy="5493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Visio" r:id="rId3" imgW="6877801" imgH="5977800" progId="Visio.Drawing.11">
                  <p:link updateAutomatic="1"/>
                </p:oleObj>
              </mc:Choice>
              <mc:Fallback>
                <p:oleObj name="Visio" r:id="rId3" imgW="6877801" imgH="5977800" progId="Visio.Drawing.11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8867" y="1036695"/>
                        <a:ext cx="6318845" cy="54932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3"/>
          <p:cNvSpPr txBox="1">
            <a:spLocks/>
          </p:cNvSpPr>
          <p:nvPr/>
        </p:nvSpPr>
        <p:spPr>
          <a:xfrm>
            <a:off x="1965216" y="260648"/>
            <a:ext cx="7239000" cy="516672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0" kern="1200" cap="none" baseline="0">
                <a:ln w="500">
                  <a:noFill/>
                </a:ln>
                <a:solidFill>
                  <a:srgbClr val="991A42"/>
                </a:solidFill>
                <a:effectLst/>
                <a:latin typeface="ParalucentLight" pitchFamily="18" charset="0"/>
                <a:ea typeface="+mj-ea"/>
                <a:cs typeface="+mj-cs"/>
              </a:defRPr>
            </a:lvl1pPr>
            <a:extLst/>
          </a:lstStyle>
          <a:p>
            <a:r>
              <a:rPr lang="en-AU" dirty="0"/>
              <a:t>Resonate </a:t>
            </a:r>
            <a:r>
              <a:rPr lang="en-AU" dirty="0" smtClean="0"/>
              <a:t>Closed Loop Feedback methodology</a:t>
            </a:r>
            <a:r>
              <a:rPr lang="en-AU" dirty="0"/>
              <a:t>…</a:t>
            </a:r>
          </a:p>
        </p:txBody>
      </p:sp>
      <p:sp>
        <p:nvSpPr>
          <p:cNvPr id="5" name="Oval 4"/>
          <p:cNvSpPr/>
          <p:nvPr/>
        </p:nvSpPr>
        <p:spPr>
          <a:xfrm>
            <a:off x="8486274" y="2165684"/>
            <a:ext cx="3128210" cy="1395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Please replicate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96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MA1D1FEAF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2106613" y="1872652"/>
            <a:ext cx="3282950" cy="1677987"/>
          </a:xfrm>
          <a:prstGeom prst="rect">
            <a:avLst/>
          </a:prstGeom>
          <a:solidFill>
            <a:srgbClr val="CC6666"/>
          </a:solidFill>
          <a:ln w="12700" algn="ctr">
            <a:noFill/>
            <a:miter lim="800000"/>
            <a:headEnd/>
            <a:tailEnd/>
          </a:ln>
        </p:spPr>
        <p:txBody>
          <a:bodyPr lIns="0" tIns="34762" rIns="0" bIns="0" anchor="ctr"/>
          <a:lstStyle/>
          <a:p>
            <a:pPr algn="ctr" defTabSz="831850" fontAlgn="base">
              <a:spcBef>
                <a:spcPct val="40000"/>
              </a:spcBef>
              <a:spcAft>
                <a:spcPct val="0"/>
              </a:spcAft>
              <a:buClr>
                <a:srgbClr val="000000"/>
              </a:buClr>
              <a:buFont typeface="Verdana" pitchFamily="34" charset="0"/>
              <a:buChar char="•"/>
            </a:pPr>
            <a:endParaRPr lang="en-AU" sz="1700" noProof="1">
              <a:solidFill>
                <a:srgbClr val="FFFFFF"/>
              </a:solidFill>
            </a:endParaRPr>
          </a:p>
        </p:txBody>
      </p:sp>
      <p:sp>
        <p:nvSpPr>
          <p:cNvPr id="3" name="KMA6C131B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595939" y="1856777"/>
            <a:ext cx="4632447" cy="1755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45250" tIns="45250" rIns="45250" bIns="45250">
            <a:spAutoFit/>
          </a:bodyPr>
          <a:lstStyle/>
          <a:p>
            <a:pPr marL="177800" indent="-177800" defTabSz="981075" fontAlgn="base">
              <a:spcBef>
                <a:spcPct val="4000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Periodic </a:t>
            </a:r>
            <a:r>
              <a:rPr lang="en-US" sz="1600" b="1" dirty="0">
                <a:solidFill>
                  <a:srgbClr val="000000"/>
                </a:solidFill>
              </a:rPr>
              <a:t>Benchmarking</a:t>
            </a:r>
            <a:r>
              <a:rPr lang="en-US" sz="1600" dirty="0">
                <a:solidFill>
                  <a:srgbClr val="000000"/>
                </a:solidFill>
              </a:rPr>
              <a:t> of customers with key competitors and development over time</a:t>
            </a:r>
            <a:endParaRPr lang="en-US" sz="1600" b="1" dirty="0">
              <a:solidFill>
                <a:srgbClr val="000000"/>
              </a:solidFill>
            </a:endParaRPr>
          </a:p>
          <a:p>
            <a:pPr marL="177800" indent="-177800" defTabSz="981075" fontAlgn="base">
              <a:spcBef>
                <a:spcPct val="4000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Mandatory Group KPI</a:t>
            </a:r>
            <a:r>
              <a:rPr lang="en-US" sz="1600" dirty="0">
                <a:solidFill>
                  <a:srgbClr val="000000"/>
                </a:solidFill>
              </a:rPr>
              <a:t> to measure customer loyalty with a common single measure</a:t>
            </a:r>
          </a:p>
          <a:p>
            <a:pPr marL="177800" indent="-177800" defTabSz="981075" fontAlgn="base">
              <a:spcBef>
                <a:spcPct val="4000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Used for </a:t>
            </a:r>
            <a:r>
              <a:rPr lang="en-US" sz="1600" b="1" dirty="0">
                <a:solidFill>
                  <a:srgbClr val="000000"/>
                </a:solidFill>
              </a:rPr>
              <a:t>management incentives/ customer target </a:t>
            </a:r>
            <a:r>
              <a:rPr lang="en-US" sz="1600" dirty="0">
                <a:solidFill>
                  <a:srgbClr val="000000"/>
                </a:solidFill>
              </a:rPr>
              <a:t>setting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gray">
          <a:xfrm flipV="1">
            <a:off x="1855789" y="4000512"/>
            <a:ext cx="8618781" cy="2796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7" name="KMA1D1FEAF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 flipV="1">
            <a:off x="2106614" y="4420589"/>
            <a:ext cx="3284537" cy="1743075"/>
          </a:xfrm>
          <a:prstGeom prst="rect">
            <a:avLst/>
          </a:prstGeom>
          <a:solidFill>
            <a:srgbClr val="0066CC"/>
          </a:solidFill>
          <a:ln w="12700" algn="ctr">
            <a:noFill/>
            <a:miter lim="800000"/>
            <a:headEnd/>
            <a:tailEnd/>
          </a:ln>
        </p:spPr>
        <p:txBody>
          <a:bodyPr rot="10800000" lIns="19310" tIns="50207" rIns="19310" bIns="50207" anchor="ctr"/>
          <a:lstStyle/>
          <a:p>
            <a:pPr defTabSz="84137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70000"/>
            </a:pPr>
            <a:endParaRPr lang="en-AU" sz="1900" noProof="1">
              <a:solidFill>
                <a:srgbClr val="000000"/>
              </a:solidFill>
            </a:endParaRPr>
          </a:p>
        </p:txBody>
      </p:sp>
      <p:sp>
        <p:nvSpPr>
          <p:cNvPr id="8" name="KMA6C131B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595939" y="4466627"/>
            <a:ext cx="4922593" cy="11747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45250" tIns="45250" rIns="45250" bIns="45250">
            <a:spAutoFit/>
          </a:bodyPr>
          <a:lstStyle/>
          <a:p>
            <a:pPr marL="177800" indent="-177800" defTabSz="981075" fontAlgn="base">
              <a:spcBef>
                <a:spcPct val="4000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Change management tool</a:t>
            </a:r>
            <a:r>
              <a:rPr lang="en-US" sz="1600" dirty="0">
                <a:solidFill>
                  <a:srgbClr val="000000"/>
                </a:solidFill>
              </a:rPr>
              <a:t> to focus staff on customer needs at </a:t>
            </a:r>
            <a:r>
              <a:rPr lang="en-US" sz="1600" b="1" dirty="0">
                <a:solidFill>
                  <a:srgbClr val="000000"/>
                </a:solidFill>
              </a:rPr>
              <a:t>critical </a:t>
            </a:r>
            <a:r>
              <a:rPr lang="en-US" sz="1600" b="1" dirty="0" err="1">
                <a:solidFill>
                  <a:srgbClr val="000000"/>
                </a:solidFill>
              </a:rPr>
              <a:t>touchpoints</a:t>
            </a:r>
            <a:endParaRPr lang="en-US" sz="1600" b="1" dirty="0">
              <a:solidFill>
                <a:srgbClr val="000000"/>
              </a:solidFill>
            </a:endParaRPr>
          </a:p>
          <a:p>
            <a:pPr marL="177800" indent="-177800" defTabSz="981075" fontAlgn="base">
              <a:spcBef>
                <a:spcPct val="4000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Embeds </a:t>
            </a:r>
            <a:r>
              <a:rPr lang="en-US" sz="1600" b="1" dirty="0">
                <a:solidFill>
                  <a:srgbClr val="000000"/>
                </a:solidFill>
              </a:rPr>
              <a:t>performance measurement</a:t>
            </a:r>
            <a:r>
              <a:rPr lang="en-US" sz="1600" dirty="0">
                <a:solidFill>
                  <a:srgbClr val="000000"/>
                </a:solidFill>
              </a:rPr>
              <a:t> and </a:t>
            </a:r>
            <a:r>
              <a:rPr lang="en-US" sz="1600" b="1" dirty="0">
                <a:solidFill>
                  <a:srgbClr val="000000"/>
                </a:solidFill>
              </a:rPr>
              <a:t>customer feedback</a:t>
            </a:r>
            <a:r>
              <a:rPr lang="en-US" sz="1600" dirty="0">
                <a:solidFill>
                  <a:srgbClr val="000000"/>
                </a:solidFill>
              </a:rPr>
              <a:t> loops between front-line and customers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gray">
          <a:xfrm rot="10800000" flipV="1">
            <a:off x="4625975" y="2960089"/>
            <a:ext cx="698500" cy="1979613"/>
          </a:xfrm>
          <a:prstGeom prst="downArrow">
            <a:avLst>
              <a:gd name="adj1" fmla="val 50000"/>
              <a:gd name="adj2" fmla="val 70852"/>
            </a:avLst>
          </a:prstGeom>
          <a:solidFill>
            <a:srgbClr val="CC6666"/>
          </a:solidFill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lIns="0" tIns="34762" rIns="0" bIns="0" anchor="ctr"/>
          <a:lstStyle/>
          <a:p>
            <a:pPr algn="ctr" defTabSz="831850" fontAlgn="base">
              <a:spcBef>
                <a:spcPct val="40000"/>
              </a:spcBef>
              <a:spcAft>
                <a:spcPct val="0"/>
              </a:spcAft>
              <a:buClr>
                <a:srgbClr val="000000"/>
              </a:buClr>
              <a:buFont typeface="Verdana" pitchFamily="34" charset="0"/>
              <a:buChar char="•"/>
            </a:pPr>
            <a:endParaRPr lang="en-AU" sz="1700" noProof="1">
              <a:solidFill>
                <a:srgbClr val="FFFFFF"/>
              </a:solidFill>
            </a:endParaRP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gray">
          <a:xfrm rot="10800000">
            <a:off x="2174875" y="3020414"/>
            <a:ext cx="698500" cy="1979613"/>
          </a:xfrm>
          <a:prstGeom prst="downArrow">
            <a:avLst>
              <a:gd name="adj1" fmla="val 50000"/>
              <a:gd name="adj2" fmla="val 70852"/>
            </a:avLst>
          </a:prstGeom>
          <a:solidFill>
            <a:srgbClr val="0066CC"/>
          </a:solidFill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rot="10800000" lIns="19310" tIns="50207" rIns="19310" bIns="50207" anchor="ctr"/>
          <a:lstStyle/>
          <a:p>
            <a:pPr defTabSz="84137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70000"/>
            </a:pPr>
            <a:endParaRPr lang="en-AU" sz="1900" noProof="1">
              <a:solidFill>
                <a:srgbClr val="000000"/>
              </a:solidFill>
            </a:endParaRPr>
          </a:p>
        </p:txBody>
      </p:sp>
      <p:sp>
        <p:nvSpPr>
          <p:cNvPr id="11" name="Rectangle 11"/>
          <p:cNvSpPr txBox="1">
            <a:spLocks noChangeArrowheads="1"/>
          </p:cNvSpPr>
          <p:nvPr/>
        </p:nvSpPr>
        <p:spPr>
          <a:xfrm>
            <a:off x="1619250" y="328614"/>
            <a:ext cx="9398000" cy="496887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kern="0" dirty="0">
                <a:solidFill>
                  <a:srgbClr val="FFFFFF"/>
                </a:solidFill>
              </a:rPr>
              <a:t>There are two approaches to NPS, which in combination ensure management and front line staff are focused on the customer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gray">
          <a:xfrm>
            <a:off x="1940958" y="4784252"/>
            <a:ext cx="3381320" cy="83002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45241" tIns="45241" rIns="45241" bIns="45241">
            <a:spAutoFit/>
          </a:bodyPr>
          <a:lstStyle/>
          <a:p>
            <a:pPr algn="ctr" defTabSz="892175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00"/>
                </a:solidFill>
              </a:rPr>
              <a:t>Bottom-up</a:t>
            </a:r>
          </a:p>
          <a:p>
            <a:pPr algn="ctr" defTabSz="892175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u="sng" dirty="0">
                <a:solidFill>
                  <a:srgbClr val="000000"/>
                </a:solidFill>
              </a:rPr>
              <a:t>‘</a:t>
            </a:r>
            <a:r>
              <a:rPr lang="en-US" sz="1600" b="1" u="sng" dirty="0" err="1">
                <a:solidFill>
                  <a:srgbClr val="000000"/>
                </a:solidFill>
              </a:rPr>
              <a:t>Touchpoint</a:t>
            </a:r>
            <a:r>
              <a:rPr lang="en-US" sz="1600" b="1" u="sng" dirty="0">
                <a:solidFill>
                  <a:srgbClr val="000000"/>
                </a:solidFill>
              </a:rPr>
              <a:t>’</a:t>
            </a:r>
            <a:r>
              <a:rPr lang="en-US" sz="1600" b="1" dirty="0">
                <a:solidFill>
                  <a:srgbClr val="000000"/>
                </a:solidFill>
              </a:rPr>
              <a:t> NPS </a:t>
            </a:r>
            <a:br>
              <a:rPr lang="en-US" sz="1600" b="1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focus frontline staff on customer needs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gray">
          <a:xfrm>
            <a:off x="2418215" y="1950439"/>
            <a:ext cx="2664506" cy="107625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lIns="45241" tIns="45241" rIns="45241" bIns="45241">
            <a:spAutoFit/>
          </a:bodyPr>
          <a:lstStyle/>
          <a:p>
            <a:pPr algn="ctr" defTabSz="892175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00"/>
                </a:solidFill>
              </a:rPr>
              <a:t>Top-down</a:t>
            </a:r>
          </a:p>
          <a:p>
            <a:pPr algn="ctr" defTabSz="892175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u="sng" dirty="0">
                <a:solidFill>
                  <a:srgbClr val="000000"/>
                </a:solidFill>
              </a:rPr>
              <a:t>‘Relationship’</a:t>
            </a:r>
            <a:r>
              <a:rPr lang="en-US" sz="1600" b="1" dirty="0">
                <a:solidFill>
                  <a:srgbClr val="000000"/>
                </a:solidFill>
              </a:rPr>
              <a:t> NPS</a:t>
            </a:r>
            <a:br>
              <a:rPr lang="en-US" sz="1600" b="1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to display and enforce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top-management commitment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063343" y="38100"/>
            <a:ext cx="2337499" cy="26161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marL="342900" indent="-342900" defTabSz="981075" fontAlgn="base">
              <a:spcBef>
                <a:spcPct val="65000"/>
              </a:spcBef>
              <a:spcAft>
                <a:spcPct val="0"/>
              </a:spcAft>
              <a:buClr>
                <a:srgbClr val="FFFFFF"/>
              </a:buClr>
              <a:buFont typeface="+mj-lt"/>
              <a:buAutoNum type="arabicPeriod" startAt="2"/>
            </a:pPr>
            <a:r>
              <a:rPr lang="en-US" sz="1100" i="1" dirty="0">
                <a:solidFill>
                  <a:srgbClr val="FFFFFF"/>
                </a:solidFill>
              </a:rPr>
              <a:t>NPS Overview: How is it applied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4748B-2067-4AD6-BE61-6B102C4DF3B0}" type="slidenum">
              <a:rPr lang="en-AU" smtClean="0">
                <a:solidFill>
                  <a:srgbClr val="000000">
                    <a:tint val="75000"/>
                  </a:srgbClr>
                </a:solidFill>
              </a:rPr>
              <a:pPr/>
              <a:t>5</a:t>
            </a:fld>
            <a:endParaRPr lang="en-A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1247104" y="796387"/>
            <a:ext cx="7239000" cy="516672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0" kern="1200" cap="none" baseline="0">
                <a:ln w="500">
                  <a:noFill/>
                </a:ln>
                <a:solidFill>
                  <a:srgbClr val="991A42"/>
                </a:solidFill>
                <a:effectLst/>
                <a:latin typeface="ParalucentLight" pitchFamily="18" charset="0"/>
                <a:ea typeface="+mj-ea"/>
                <a:cs typeface="+mj-cs"/>
              </a:defRPr>
            </a:lvl1pPr>
            <a:extLst/>
          </a:lstStyle>
          <a:p>
            <a:r>
              <a:rPr lang="en-AU" dirty="0"/>
              <a:t>Top-down &amp; Bottom-up…</a:t>
            </a:r>
          </a:p>
        </p:txBody>
      </p:sp>
      <p:sp>
        <p:nvSpPr>
          <p:cNvPr id="15" name="Oval 14"/>
          <p:cNvSpPr/>
          <p:nvPr/>
        </p:nvSpPr>
        <p:spPr>
          <a:xfrm>
            <a:off x="8486274" y="2165684"/>
            <a:ext cx="3128210" cy="1395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Please replicate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1040000" cy="1028732"/>
          </a:xfrm>
        </p:spPr>
        <p:txBody>
          <a:bodyPr/>
          <a:lstStyle/>
          <a:p>
            <a:r>
              <a:rPr lang="en-US" sz="3733" dirty="0"/>
              <a:t>How is Net Promoter Score Calculated?</a:t>
            </a:r>
            <a:endParaRPr lang="en-AU" sz="3733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838200" y="1781132"/>
            <a:ext cx="5469293" cy="799059"/>
          </a:xfrm>
          <a:prstGeom prst="rect">
            <a:avLst/>
          </a:prstGeom>
        </p:spPr>
        <p:txBody>
          <a:bodyPr vert="horz" lIns="84412" tIns="42207" rIns="84412" bIns="42207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/>
          </a:p>
        </p:txBody>
      </p:sp>
      <p:pic>
        <p:nvPicPr>
          <p:cNvPr id="25" name="Picture 4" descr="http://ceosmartsalary.files.wordpress.com/2012/08/nps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3" t="4093" r="3581" b="35037"/>
          <a:stretch/>
        </p:blipFill>
        <p:spPr bwMode="auto">
          <a:xfrm>
            <a:off x="2526864" y="3206026"/>
            <a:ext cx="6993001" cy="184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ceosmartsalary.files.wordpress.com/2012/08/nps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06"/>
          <a:stretch/>
        </p:blipFill>
        <p:spPr bwMode="auto">
          <a:xfrm>
            <a:off x="2164111" y="5321436"/>
            <a:ext cx="7709845" cy="91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8630653" y="1303881"/>
            <a:ext cx="3128210" cy="1395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Please replicate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45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Brand Guidelines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use these as inspiration but do not let them limit your creativity.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Aubergine</a:t>
            </a:r>
            <a:r>
              <a:rPr lang="en-US" dirty="0" smtClean="0"/>
              <a:t> </a:t>
            </a:r>
            <a:r>
              <a:rPr lang="en-US" dirty="0" err="1" smtClean="0"/>
              <a:t>colour</a:t>
            </a:r>
            <a:r>
              <a:rPr lang="en-US" dirty="0" smtClean="0"/>
              <a:t> as per our logo is the key element which needs to remain, the rest can be more flexible however the complimentary </a:t>
            </a:r>
            <a:r>
              <a:rPr lang="en-US" dirty="0" err="1" smtClean="0"/>
              <a:t>colours</a:t>
            </a:r>
            <a:r>
              <a:rPr lang="en-US" dirty="0" smtClean="0"/>
              <a:t> (or variations of them) should be used as possible.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737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4679" t="44336" r="43923" b="25537"/>
          <a:stretch/>
        </p:blipFill>
        <p:spPr>
          <a:xfrm>
            <a:off x="8263209" y="4699333"/>
            <a:ext cx="3652837" cy="149458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230039" y="6151207"/>
            <a:ext cx="2781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B862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Powering the feedback economy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0088" t="19852" r="11763" b="12011"/>
          <a:stretch/>
        </p:blipFill>
        <p:spPr>
          <a:xfrm>
            <a:off x="147917" y="400152"/>
            <a:ext cx="8229600" cy="40341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5489" t="43611" r="43113" b="25179"/>
          <a:stretch/>
        </p:blipFill>
        <p:spPr>
          <a:xfrm>
            <a:off x="3336411" y="5519841"/>
            <a:ext cx="1852611" cy="78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07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8" y="293688"/>
            <a:ext cx="5376863" cy="5492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</a:rPr>
              <a:t>Branding</a:t>
            </a:r>
            <a:endParaRPr lang="en-US" b="1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623" r="9348" b="3244"/>
          <a:stretch/>
        </p:blipFill>
        <p:spPr>
          <a:xfrm>
            <a:off x="388144" y="1622662"/>
            <a:ext cx="7386637" cy="502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23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INBULLET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INBULLET" val="True"/>
  <p:tag name="TABLEINFO" val="RW:R001;LK=False|RW:R001;ST=1|RW:R001;RH=1|CL:C001;LK=False|CL:C001;ST=1|CL:C001;CW=1"/>
  <p:tag name="TABLEVERSION" val="3.00"/>
  <p:tag name="NUMBEROFCOLUMNS" val=" 1"/>
  <p:tag name="NUMBEROFROWS" val=" 1"/>
  <p:tag name="AUTHOR" val="KMA"/>
  <p:tag name="PRIORNAME" val="KMA1D1FEAF"/>
  <p:tag name="LEFT" val="41"/>
  <p:tag name="BACKUPNAME" val="KMA1D1FEAF:R001:C00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INBULLET" val="Tr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Resonate Document" ma:contentTypeID="0x0101005F3EAF10AF99A44C81B7E3E52479EB85007D2F46D862318842807A7A2E14253CD8" ma:contentTypeVersion="9" ma:contentTypeDescription="" ma:contentTypeScope="" ma:versionID="13873343bd864eaee52cfe551faec83c">
  <xsd:schema xmlns:xsd="http://www.w3.org/2001/XMLSchema" xmlns:xs="http://www.w3.org/2001/XMLSchema" xmlns:p="http://schemas.microsoft.com/office/2006/metadata/properties" xmlns:ns2="0ebba55e-5241-4245-b262-3b60cf9db670" targetNamespace="http://schemas.microsoft.com/office/2006/metadata/properties" ma:root="true" ma:fieldsID="ae959457789baa1a3259a474558c3bb5" ns2:_="">
    <xsd:import namespace="0ebba55e-5241-4245-b262-3b60cf9db670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Document_x0020_CategoriesTaxHTField0" minOccurs="0"/>
                <xsd:element ref="ns2:TaxKeywordTaxHTField" minOccurs="0"/>
                <xsd:element ref="ns2:OrganisationsTaxHTField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bba55e-5241-4245-b262-3b60cf9db670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cd627ed6-64e0-4f14-ac46-5a4a8dad01c4}" ma:internalName="TaxCatchAll" ma:showField="CatchAllData" ma:web="0ebba55e-5241-4245-b262-3b60cf9db6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cd627ed6-64e0-4f14-ac46-5a4a8dad01c4}" ma:internalName="TaxCatchAllLabel" ma:readOnly="true" ma:showField="CatchAllDataLabel" ma:web="0ebba55e-5241-4245-b262-3b60cf9db6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cument_x0020_CategoriesTaxHTField0" ma:index="10" ma:taxonomy="true" ma:internalName="Document_x0020_CategoriesTaxHTField0" ma:taxonomyFieldName="Document_x0020_Categories" ma:displayName="Document Categories" ma:readOnly="false" ma:default="28;#Not Set|1734ab14-3064-49a0-a418-c7a41395f334" ma:fieldId="{769ed23e-a015-4e90-a991-3cbae04bd3f1}" ma:taxonomyMulti="true" ma:sspId="8fcc654b-7d6b-4863-b3d7-f474ec3fd9e8" ma:termSetId="3b8fa4b2-50c5-4de9-ac29-6df67884143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13" nillable="true" ma:taxonomy="true" ma:internalName="TaxKeywordTaxHTField" ma:taxonomyFieldName="TaxKeyword" ma:displayName="Enterprise Keywords" ma:fieldId="{23f27201-bee3-471e-b2e7-b64fd8b7ca38}" ma:taxonomyMulti="true" ma:sspId="8fcc654b-7d6b-4863-b3d7-f474ec3fd9e8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OrganisationsTaxHTField0" ma:index="14" nillable="true" ma:taxonomy="true" ma:internalName="OrganisationsTaxHTField0" ma:taxonomyFieldName="Organisations" ma:displayName="Organisations" ma:readOnly="false" ma:default="27;#Not Set|7188f7d0-e27f-4e2b-9247-57094e0127ff" ma:fieldId="{83f0d6b1-7597-43ac-a806-2686b474a6ec}" ma:taxonomyMulti="true" ma:sspId="8fcc654b-7d6b-4863-b3d7-f474ec3fd9e8" ma:termSetId="f8ded693-2cbc-4c63-a7a7-efcad5530cbf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CategoriesTaxHTField0 xmlns="0ebba55e-5241-4245-b262-3b60cf9db670">
      <Terms xmlns="http://schemas.microsoft.com/office/infopath/2007/PartnerControls">
        <TermInfo xmlns="http://schemas.microsoft.com/office/infopath/2007/PartnerControls">
          <TermName xmlns="http://schemas.microsoft.com/office/infopath/2007/PartnerControls">Not Set</TermName>
          <TermId xmlns="http://schemas.microsoft.com/office/infopath/2007/PartnerControls">1734ab14-3064-49a0-a418-c7a41395f334</TermId>
        </TermInfo>
      </Terms>
    </Document_x0020_CategoriesTaxHTField0>
    <TaxKeywordTaxHTField xmlns="0ebba55e-5241-4245-b262-3b60cf9db670">
      <Terms xmlns="http://schemas.microsoft.com/office/infopath/2007/PartnerControls"/>
    </TaxKeywordTaxHTField>
    <TaxCatchAll xmlns="0ebba55e-5241-4245-b262-3b60cf9db670">
      <Value>28</Value>
      <Value>27</Value>
    </TaxCatchAll>
    <OrganisationsTaxHTField0 xmlns="0ebba55e-5241-4245-b262-3b60cf9db670">
      <Terms xmlns="http://schemas.microsoft.com/office/infopath/2007/PartnerControls">
        <TermInfo xmlns="http://schemas.microsoft.com/office/infopath/2007/PartnerControls">
          <TermName xmlns="http://schemas.microsoft.com/office/infopath/2007/PartnerControls">Not Set</TermName>
          <TermId xmlns="http://schemas.microsoft.com/office/infopath/2007/PartnerControls">7188f7d0-e27f-4e2b-9247-57094e0127ff</TermId>
        </TermInfo>
      </Terms>
    </OrganisationsTaxHTField0>
  </documentManagement>
</p:properties>
</file>

<file path=customXml/itemProps1.xml><?xml version="1.0" encoding="utf-8"?>
<ds:datastoreItem xmlns:ds="http://schemas.openxmlformats.org/officeDocument/2006/customXml" ds:itemID="{08130D9F-FBCB-4FBB-A474-9B7D5CCD4D16}"/>
</file>

<file path=customXml/itemProps2.xml><?xml version="1.0" encoding="utf-8"?>
<ds:datastoreItem xmlns:ds="http://schemas.openxmlformats.org/officeDocument/2006/customXml" ds:itemID="{401A4B58-F034-4AD8-9CD5-D9FF3356FE32}"/>
</file>

<file path=customXml/itemProps3.xml><?xml version="1.0" encoding="utf-8"?>
<ds:datastoreItem xmlns:ds="http://schemas.openxmlformats.org/officeDocument/2006/customXml" ds:itemID="{0C4670FA-004A-4391-9D0A-9C2316065A99}"/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200</Words>
  <Application>Microsoft Office PowerPoint</Application>
  <PresentationFormat>Widescreen</PresentationFormat>
  <Paragraphs>41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ParalucentLight</vt:lpstr>
      <vt:lpstr>Times New Roman</vt:lpstr>
      <vt:lpstr>Verdana</vt:lpstr>
      <vt:lpstr>Wingdings</vt:lpstr>
      <vt:lpstr>Office Theme</vt:lpstr>
      <vt:lpstr>C:\Users\Amateras\Documents\Resonate\Optus\RFP\RFP Presentation\Resonance Flow Chart 111216.vsd</vt:lpstr>
      <vt:lpstr>Resonate</vt:lpstr>
      <vt:lpstr>PowerPoint Presentation</vt:lpstr>
      <vt:lpstr>Closed Loop Feedback cycle</vt:lpstr>
      <vt:lpstr>PowerPoint Presentation</vt:lpstr>
      <vt:lpstr>PowerPoint Presentation</vt:lpstr>
      <vt:lpstr>How is Net Promoter Score Calculated?</vt:lpstr>
      <vt:lpstr>Brand Guidelines</vt:lpstr>
      <vt:lpstr>PowerPoint Presentation</vt:lpstr>
      <vt:lpstr>Branding</vt:lpstr>
    </vt:vector>
  </TitlesOfParts>
  <Company>Resonate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Philosoph</dc:creator>
  <cp:lastModifiedBy>Nina Philosoph</cp:lastModifiedBy>
  <cp:revision>10</cp:revision>
  <dcterms:created xsi:type="dcterms:W3CDTF">2013-06-19T00:56:30Z</dcterms:created>
  <dcterms:modified xsi:type="dcterms:W3CDTF">2013-06-19T01:22:56Z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0x0101005F3EAF10AF99A44C81B7E3E52479EB85007D2F46D862318842807A7A2E14253CD8</vt:lpwstr>
  </property>
  <property fmtid="{D5CDD505-2E9C-101B-9397-08002B2CF9AE}" pid="3" name="TaxKeyword">
    <vt:lpwstr/>
  </property>
  <property fmtid="{D5CDD505-2E9C-101B-9397-08002B2CF9AE}" pid="4" name="Organisations">
    <vt:lpwstr>27;#Not Set|7188f7d0-e27f-4e2b-9247-57094e0127ff</vt:lpwstr>
  </property>
  <property fmtid="{D5CDD505-2E9C-101B-9397-08002B2CF9AE}" pid="5" name="Document Categories">
    <vt:lpwstr>28;#Not Set|1734ab14-3064-49a0-a418-c7a41395f334</vt:lpwstr>
  </property>
</Properties>
</file>